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0" r:id="rId4"/>
    <p:sldId id="271" r:id="rId5"/>
    <p:sldId id="272" r:id="rId6"/>
    <p:sldId id="273" r:id="rId7"/>
    <p:sldId id="289" r:id="rId8"/>
    <p:sldId id="274" r:id="rId9"/>
    <p:sldId id="275" r:id="rId10"/>
    <p:sldId id="276" r:id="rId11"/>
    <p:sldId id="282" r:id="rId12"/>
    <p:sldId id="283" r:id="rId13"/>
    <p:sldId id="284" r:id="rId14"/>
    <p:sldId id="290" r:id="rId15"/>
    <p:sldId id="260" r:id="rId16"/>
    <p:sldId id="292" r:id="rId17"/>
    <p:sldId id="293" r:id="rId18"/>
    <p:sldId id="294" r:id="rId19"/>
    <p:sldId id="295" r:id="rId20"/>
    <p:sldId id="291" r:id="rId21"/>
    <p:sldId id="287" r:id="rId22"/>
    <p:sldId id="268" r:id="rId23"/>
    <p:sldId id="29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CE8"/>
    <a:srgbClr val="FFFFFF"/>
    <a:srgbClr val="E8EBFA"/>
    <a:srgbClr val="FF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60"/>
  </p:normalViewPr>
  <p:slideViewPr>
    <p:cSldViewPr snapToGrid="0">
      <p:cViewPr>
        <p:scale>
          <a:sx n="50" d="100"/>
          <a:sy n="50" d="100"/>
        </p:scale>
        <p:origin x="802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9EA3-8339-4757-93E1-72E8115BACD7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2A52D-5448-4B25-BEE9-4431914B82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07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2A52D-5448-4B25-BEE9-4431914B82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8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82BF3-0B85-3446-09C7-DCE724C35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46379-9351-DA1F-CB88-283E36F7C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759A88-5FBE-31E7-2F76-70B792E8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E047E-205C-3CF3-41A3-C9077977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1A3DE-BC57-29C2-977E-186A77ED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6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B7B35-659D-9554-8112-4F099B4A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D7AEF2-0000-DBAA-521E-77C94C5A5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57CCAE-C4AB-7F7A-F2F9-C8CAE5E5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E75CE-0B78-1739-C8A4-99657E27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EDC60-D66E-77F4-18C9-7FB3BA8B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9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EF9735-341D-30F0-36C2-C0FD2F4C4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A79D2F-5E64-D44E-4512-8AEF8CE8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CEEC1-4AD5-C6A2-5D96-57E60BC5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A859E-846C-7870-48D2-B66E7795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1AC67-E6C3-1C08-A87D-F457570D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2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623D5-EAA0-330B-5691-2BC68245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346CD-8D8F-E3A4-2369-6D8E63DDD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C0546-EBD6-3048-6277-940EF93B0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593BE-D6A3-DD8A-C457-BE4C7394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2F99B-30FA-F385-78CF-02A936E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2A5BE-6B9A-01A7-52C9-77E98FCC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5A8D60-76B0-C1E0-08BC-9AD1239CC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394E1-0558-016D-B1B5-9F77B2A2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4F05E5-D927-8A0F-F3D7-86C710BA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A06B1-69D8-0528-97B3-51552009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70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50322-BCF5-6B6C-761E-2A10D6D4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E4BE4-F887-342B-76A6-D723BD375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A3C0ED-F526-0ACC-180B-DAF5ADF14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D96B3-3EEF-3868-420B-13EF4E65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FF3291-E2A2-3CF4-558F-C0967CDA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5C9D0D-A65D-C408-2663-035C4464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96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5EC3C-90F2-E02D-B1F2-7BA26A9F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12B0AC-EB37-B411-0135-C40C960FA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239570-A5F9-A37C-F5FB-B523F33E4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33CABC-6E94-59BB-4C56-B93670B2E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8FDC02-D1C8-3A20-4503-D2BDC3A9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394773-BF36-D2FD-AFD7-0A1089B4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18C54A-7C56-65C4-4B36-4F182AAF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B93DCB-EA52-96FA-82F2-01F20DC2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12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15C48-9506-68EB-C131-73ADCAD8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73D789-89D1-92B9-CD01-4959EF4D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9EC526-4A68-EB8F-3053-E363A888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C5B8F6-619F-E2DD-CE3A-2FCEEA46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7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82235D-A7EC-270F-6016-73F9D59D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2A5C49-C49A-194E-8E34-54E2D13F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535578-39AC-5F9B-3B88-A795095D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95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F9A8E-7F0E-4006-0201-12AECD6EE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27406-01B3-991F-7BA0-05A4845B5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462C59-3DA9-B04B-FFC8-57D25507F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F5C107-DFCB-4CA3-B887-3048F858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725A1D-6354-D68D-DE5C-7F93B784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753CA1-7721-431B-78F3-DADDEB7C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1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368C7-58A1-2C07-CD96-60C440EB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ED2B15-806D-565B-B531-6B43DE388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87E13D-AFF9-D410-8F3B-7D052505D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65950-E84F-B152-361C-7C15CCAF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535D98-924D-07A9-922F-A9755FA3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B9AE2-40C5-3BB8-3C39-90F2A3FC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7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321886-8FE2-22A5-0113-DC2D6B3F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AF69A2-DA93-2023-9C63-3A75BAD75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65A82-8CBB-F30E-6961-F87544594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B15D-ED39-43E9-B7C0-D34E54E36641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B0FE9D-70C4-4837-3195-8F06AFF92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661D5-F2FA-B325-4370-EEE45BA10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A724-027E-4A66-BC8D-324B3DF48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2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1F3F342-32B2-4141-CF88-6B644D67D49C}"/>
              </a:ext>
            </a:extLst>
          </p:cNvPr>
          <p:cNvGrpSpPr/>
          <p:nvPr/>
        </p:nvGrpSpPr>
        <p:grpSpPr>
          <a:xfrm>
            <a:off x="1239725" y="4425506"/>
            <a:ext cx="2012562" cy="479598"/>
            <a:chOff x="1420136" y="3799843"/>
            <a:chExt cx="2012562" cy="479598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0EA9794-E954-7956-A575-A450368137C1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8E7119-18AB-D27E-218D-F60DEA3E6347}"/>
                </a:ext>
              </a:extLst>
            </p:cNvPr>
            <p:cNvSpPr txBox="1"/>
            <p:nvPr/>
          </p:nvSpPr>
          <p:spPr>
            <a:xfrm flipH="1">
              <a:off x="1420136" y="3871049"/>
              <a:ext cx="2012560" cy="3371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</a:t>
              </a:r>
              <a:r>
                <a:rPr kumimoji="0" lang="zh-CN" altLang="en-US" sz="16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人：</a:t>
              </a:r>
              <a:r>
                <a:rPr lang="zh-CN" altLang="en-US" sz="1600">
                  <a:solidFill>
                    <a:schemeClr val="bg1"/>
                  </a:solidFill>
                  <a:cs typeface="+mn-ea"/>
                  <a:sym typeface="+mn-lt"/>
                </a:rPr>
                <a:t>陆晔</a:t>
              </a:r>
              <a:endParaRPr kumimoji="0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1110080" y="2274546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V</a:t>
            </a:r>
            <a:r>
              <a:rPr kumimoji="0" lang="en-US" altLang="zh-CN" sz="36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IS</a:t>
            </a: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P</a:t>
            </a:r>
            <a:r>
              <a:rPr kumimoji="0" lang="en-US" altLang="zh-CN" sz="36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ROG</a:t>
            </a:r>
            <a:r>
              <a:rPr kumimoji="0" lang="en-US" altLang="zh-CN" sz="480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lang="zh-CN" altLang="en-US" sz="4800" b="1" noProof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论文汇报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E0ACCA1-7519-9299-60D7-A4089F03C8AB}"/>
              </a:ext>
            </a:extLst>
          </p:cNvPr>
          <p:cNvGrpSpPr/>
          <p:nvPr/>
        </p:nvGrpSpPr>
        <p:grpSpPr>
          <a:xfrm>
            <a:off x="8235877" y="-1994691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4CC68B3-C5E1-CD46-76DB-A212F40EA385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502FF53-3037-A4C3-FEDD-1816E8CBF0C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E454B231-A541-DACC-ECBD-7C373ACA3C67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2BA1BB3-68B9-9ADF-2253-F8DCD3F942AC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3EA1B72-B865-84F7-60A1-1A4D1BA2C2EF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67DB3CD-2EDF-DAE0-795C-F0607DFC057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D371787-D575-5DCC-6BF5-F5ADC52E9755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D712BEA-8BA6-ED0A-8B4F-7239AD27031B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3F72611-DACF-B701-8267-8AF058272CCF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DF118D9B-F11E-EF61-4FAF-68758FA6BCC9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DBC9BD9-8C45-CBB2-694D-03E788FE560C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C8941D47-F132-ED4C-83EE-1E5CCDAB760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B705139-1F4D-80E3-D6F9-2858487E7E4A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F2DB04B-FFA1-4FC7-66BC-FF770E858E09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7BC2043-3580-7CB2-DF55-326B8ADA5CAC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BA7EDB5-35F4-A07E-48CF-E95D80145D8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FEFB2504-7920-293B-C578-D29D5F1FEBB8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C72EC42-2512-F934-E78C-818C9F09706A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53592A5-13C5-E5BB-C047-A9DFF33533B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49EBF04-5BD3-EFF7-686E-CBF0FD3ED06E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8620683-E152-4BF3-C7B3-E8F1D40F98C4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8693A20-865A-8516-0658-F65E757D2876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52F620F-4125-53FB-E6BE-8B339A00B8F4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925B7DA4-2330-5027-B58D-D595928A8A42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B3B3922D-60D4-7083-E0AE-905E490DA113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582F7A4-2367-CB7F-144B-35813EE2E675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D5D21AC1-B19A-101B-B30D-A71A36FA6A7A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B9884BF-87DE-8B53-D870-C43AA935B2BF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AC4B3D-9207-A02A-4C7B-35344D176764}"/>
              </a:ext>
            </a:extLst>
          </p:cNvPr>
          <p:cNvSpPr txBox="1"/>
          <p:nvPr/>
        </p:nvSpPr>
        <p:spPr>
          <a:xfrm>
            <a:off x="1152490" y="3133700"/>
            <a:ext cx="4328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Programming: Compositional </a:t>
            </a:r>
          </a:p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reasoning without training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A99B1E1-A11A-66E4-3C86-D0A890CBA7AF}"/>
              </a:ext>
            </a:extLst>
          </p:cNvPr>
          <p:cNvGrpSpPr/>
          <p:nvPr/>
        </p:nvGrpSpPr>
        <p:grpSpPr>
          <a:xfrm rot="16200000">
            <a:off x="503683" y="4388307"/>
            <a:ext cx="10847382" cy="10847382"/>
            <a:chOff x="8235877" y="-1994691"/>
            <a:chExt cx="10847382" cy="1084738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66A628C-E3D6-80B2-4307-A110C4544DDC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7E79E2B-545A-E715-3DB0-4123E509C883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3106662-9B56-A5A9-7A96-2DA4A67AB7E7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B184B00-C284-140C-3FD8-F2D058997857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83C93E27-9BC5-D66D-4AAA-9AA47AF3C44C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524A7A0-DCBB-A7D7-6D4A-CD9EEC0224B1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18661EA-D552-799A-60FB-067B36539AB1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7625BF1-CE11-F72F-CFCF-5809FEDA9C87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B2261E1C-64CE-3CBD-6F04-90AF158C3C3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929337F-EFBE-30BC-5BE3-1C6E01ACCB18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AED2F70-A091-ACAA-F47D-D168F2F2BC71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CC429A2-55CB-1061-9FDE-EA1EBB190F1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06765D3F-8FB0-99ED-DBB7-EB17535BDA08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E0048F1-20CE-69D0-06E9-36394DDAA5C9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C24494D-95DD-4A69-DDEB-0B0465D357FA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83ECD3D-C9EC-7638-AD5F-C8BAD268D823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C728A7C-5E41-0A76-B231-62C0B4A71D7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EB6026BA-D399-3F14-25DA-B90DB77CC78D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C9D95BC-1578-1F6C-19E9-055BEF83DE7D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6E07B03-9633-4566-E7A0-EAA35B270F6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0955519-A0CF-AFAC-BE8D-E888A63A01F7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3B359E0A-D3DF-A87A-41FD-D5C4A007C1A9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3357D99-65AC-9F97-D159-BE9A948A6AA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E4F5762-BA2D-FD4A-1D6A-F6DD9293B7AF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02A06DC-21E7-03E4-699E-2854B455E81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B98CA245-77B7-DDB9-7F8F-DDBCF41A1157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AC15ACAC-4ACB-E21E-E581-459BCD4A963C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2D9A45E-745C-E77E-554E-E8F21C9CDB5E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064AC6-D55E-5B88-B3B3-A65AC0B68F40}"/>
              </a:ext>
            </a:extLst>
          </p:cNvPr>
          <p:cNvGrpSpPr/>
          <p:nvPr/>
        </p:nvGrpSpPr>
        <p:grpSpPr>
          <a:xfrm>
            <a:off x="2048845" y="698760"/>
            <a:ext cx="7817617" cy="3119614"/>
            <a:chOff x="1883161" y="949804"/>
            <a:chExt cx="7817617" cy="311961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CA9D0DD-E7D3-E974-49C3-2A30000494BD}"/>
                </a:ext>
              </a:extLst>
            </p:cNvPr>
            <p:cNvSpPr/>
            <p:nvPr/>
          </p:nvSpPr>
          <p:spPr>
            <a:xfrm>
              <a:off x="1883161" y="949804"/>
              <a:ext cx="7817617" cy="3119614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D69F6E-6990-383D-E6AF-C74731519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13612" y="1039460"/>
              <a:ext cx="7496156" cy="292962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8056057" cy="1535714"/>
            <a:chOff x="-781050" y="-662111"/>
            <a:chExt cx="8056057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53515" y="175540"/>
              <a:ext cx="6421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8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2800">
                  <a:solidFill>
                    <a:srgbClr val="3C5CE8"/>
                  </a:solidFill>
                  <a:cs typeface="+mn-ea"/>
                  <a:sym typeface="+mn-lt"/>
                </a:rPr>
                <a:t>介绍：处理任务</a:t>
              </a:r>
              <a:endParaRPr lang="zh-CN" altLang="en-US" sz="28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669709" y="4108751"/>
            <a:ext cx="10681357" cy="229415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：数据集为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，使用开放字典图片定位、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、根据图片区域在各方向上裁剪图片的方程、计算物体框的数量、返回最终答案等微服务和模型。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基于图片对进行推理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：数据集为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NLVRV2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和返回最终答案模块。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事实知识物体标记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：自己搞了个数据集，用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IoU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评估。使用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GPT-3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作为知识库、图片分类、图片定位、人脸识别、打标签等微服务和模型。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自然语言编辑图像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：自己搞了个数据集，人工计算准确率。使用人脸识别、图像切割、选择区域、替换区域、突出显示某一颜色（把其他颜色变为黑白）、模糊图像背景、加入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emoji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表情等微服务和模型。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3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543287" y="1006981"/>
            <a:ext cx="1764667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THREE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1D50C58-1CC3-9B67-7A5F-8AB9FD6155F7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6743E4E-924F-286B-288F-F2B18411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43973" y="3352659"/>
              <a:ext cx="619774" cy="61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9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81092" cy="1535714"/>
            <a:chOff x="-781050" y="-662111"/>
            <a:chExt cx="9181092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33037" y="209563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Prompt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数量研究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9C8A50E-C049-1D36-89C2-F11C95013466}"/>
              </a:ext>
            </a:extLst>
          </p:cNvPr>
          <p:cNvSpPr/>
          <p:nvPr/>
        </p:nvSpPr>
        <p:spPr>
          <a:xfrm>
            <a:off x="1315009" y="5560469"/>
            <a:ext cx="9561981" cy="108796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首先，本文对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GPT-3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提供的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数量进行研究。在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部分，通过随机选择对应的数量的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并进行多数投票，要比直接拿所有结果取平均值效果好。在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NLVRv2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部分，可以看到少量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就达到饱和了，这可能是因为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NLVR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涉及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到的模块很少，不需要太多案例进行学习。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6D8DC2-ABD4-0078-AEF0-061579DB535E}"/>
              </a:ext>
            </a:extLst>
          </p:cNvPr>
          <p:cNvGrpSpPr/>
          <p:nvPr/>
        </p:nvGrpSpPr>
        <p:grpSpPr>
          <a:xfrm>
            <a:off x="1643672" y="873603"/>
            <a:ext cx="8718489" cy="4301298"/>
            <a:chOff x="1643672" y="873603"/>
            <a:chExt cx="8718489" cy="4301298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C77A9E4-BF7C-FB3D-5AE3-2D38A8E9E975}"/>
                </a:ext>
              </a:extLst>
            </p:cNvPr>
            <p:cNvSpPr/>
            <p:nvPr/>
          </p:nvSpPr>
          <p:spPr>
            <a:xfrm>
              <a:off x="1643672" y="873603"/>
              <a:ext cx="8718489" cy="430129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6FAB975-C504-14BF-DBB1-C7B7263BB0C5}"/>
                </a:ext>
              </a:extLst>
            </p:cNvPr>
            <p:cNvSpPr txBox="1"/>
            <p:nvPr/>
          </p:nvSpPr>
          <p:spPr>
            <a:xfrm>
              <a:off x="5490706" y="471647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实验结果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29838" y="1129479"/>
              <a:ext cx="8369239" cy="3531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95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实验结果：任务效果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23E484-5071-F6C7-2C98-E94B6BEF93D1}"/>
              </a:ext>
            </a:extLst>
          </p:cNvPr>
          <p:cNvGrpSpPr/>
          <p:nvPr/>
        </p:nvGrpSpPr>
        <p:grpSpPr>
          <a:xfrm>
            <a:off x="166283" y="1101369"/>
            <a:ext cx="11859434" cy="5530543"/>
            <a:chOff x="216524" y="1101369"/>
            <a:chExt cx="11859434" cy="553054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D6874C7-38A0-7455-967E-D9B106C2544C}"/>
                </a:ext>
              </a:extLst>
            </p:cNvPr>
            <p:cNvGrpSpPr/>
            <p:nvPr/>
          </p:nvGrpSpPr>
          <p:grpSpPr>
            <a:xfrm>
              <a:off x="216524" y="1101369"/>
              <a:ext cx="11859434" cy="5530543"/>
              <a:chOff x="216524" y="1101369"/>
              <a:chExt cx="11859434" cy="5530543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CF039E9-D2E0-5934-0DA4-7D5FA9301C19}"/>
                  </a:ext>
                </a:extLst>
              </p:cNvPr>
              <p:cNvSpPr/>
              <p:nvPr/>
            </p:nvSpPr>
            <p:spPr>
              <a:xfrm>
                <a:off x="216524" y="1101369"/>
                <a:ext cx="11859434" cy="5530543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B7BB7390-D942-9724-786A-45CCC6D1A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" r="-24"/>
              <a:stretch/>
            </p:blipFill>
            <p:spPr bwMode="auto">
              <a:xfrm>
                <a:off x="404151" y="1319936"/>
                <a:ext cx="7681408" cy="2640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659C67-69C3-DDF5-7922-50F0C620D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284" y="4217590"/>
              <a:ext cx="7705275" cy="2275382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41DB31-4823-015D-2363-4312E19B3005}"/>
              </a:ext>
            </a:extLst>
          </p:cNvPr>
          <p:cNvSpPr txBox="1"/>
          <p:nvPr/>
        </p:nvSpPr>
        <p:spPr>
          <a:xfrm>
            <a:off x="8461016" y="2288702"/>
            <a:ext cx="25267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经过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GQA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，效果比原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模型准确率有所提升。</a:t>
            </a:r>
            <a:endParaRPr lang="zh-CN" altLang="zh-CN" sz="2000">
              <a:solidFill>
                <a:srgbClr val="3C5CE8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DC48E8-FFFF-0840-AE30-545FAAA22C28}"/>
              </a:ext>
            </a:extLst>
          </p:cNvPr>
          <p:cNvSpPr txBox="1"/>
          <p:nvPr/>
        </p:nvSpPr>
        <p:spPr>
          <a:xfrm>
            <a:off x="8461015" y="4801258"/>
            <a:ext cx="32151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在没有微调的情况下，相比于最强性能的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VILT-NLVR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表现出零样本学习的强大能力。</a:t>
            </a:r>
            <a:endParaRPr lang="zh-CN" altLang="zh-CN" sz="2000">
              <a:solidFill>
                <a:srgbClr val="3C5CE8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12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8AB149-2D8D-C6FB-B635-7C48D494664C}"/>
              </a:ext>
            </a:extLst>
          </p:cNvPr>
          <p:cNvGrpSpPr/>
          <p:nvPr/>
        </p:nvGrpSpPr>
        <p:grpSpPr>
          <a:xfrm rot="15116592">
            <a:off x="2953681" y="5631085"/>
            <a:ext cx="6284636" cy="6284636"/>
            <a:chOff x="8235877" y="-1994691"/>
            <a:chExt cx="10847382" cy="1084738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1EC3DD0-DF35-730C-3AA6-8B65CFEA2F1D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E403ADE-A4C5-EC46-C28B-0788D6501178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8DB0B54-631C-96C6-DEC8-62384CA9805B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08FCDC9B-103E-36B6-06BE-2FB2FB49E900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0D779BC-B482-D3E8-500C-17358F71F4E7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D979C6E-1D89-465D-AE5B-BE2EE8A7CA34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3FB9AA5-9CB6-33DC-9D45-02608437F9B8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A5F67C5-ADE9-EDF1-09CE-F1C5C8872E80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5725E832-D607-E99B-899F-AC601EDAA283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FB428AC-E8C2-1E53-4E50-2741CBFD5E30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A4E2ACA-EA8B-DFB5-FD79-4C029210AFF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C3D291B-004F-F71F-6F3D-3C98563C9A8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D83AF1A-D2DF-374F-8267-32DC1B4E5581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862E2AD3-4902-B950-8759-31F04627AE60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3A83951-F613-0C30-719A-F1E67F4BDF02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B981736A-05DC-4296-D770-A0CAED639E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E782D39-56E7-BBAB-15EE-42BD87E1176C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08E7A6FE-F5F0-AF48-08B3-7E597A15CA2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605C9566-339A-31C8-8E66-B0913662BB6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8494745-2F62-2865-C9BC-51479EAE378C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ACDE81E-1C1B-688B-C775-12ABDBC970F9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684BAAB-685B-B149-5206-C6B51BD01638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7B0BA93-182F-3C1F-C270-7252A3C172CB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6D06E7C-DBEA-D343-5F71-54E12502DFBD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2D9B51EF-D0D1-DD50-5F66-526140E9A494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EB6FBBBD-037C-555C-7DED-01AF2B015E4F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C69BCE6D-638A-3F85-2A2B-6AA46EDED30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2A0276A3-50EF-393F-0FAC-B0DB52B6C2F4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实验结果：任务效果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A05A503-4EDD-107D-966F-CCD00E458ECB}"/>
              </a:ext>
            </a:extLst>
          </p:cNvPr>
          <p:cNvGrpSpPr/>
          <p:nvPr/>
        </p:nvGrpSpPr>
        <p:grpSpPr>
          <a:xfrm>
            <a:off x="166283" y="1101369"/>
            <a:ext cx="11859434" cy="5530543"/>
            <a:chOff x="166283" y="1101369"/>
            <a:chExt cx="11859434" cy="553054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323E484-5071-F6C7-2C98-E94B6BEF93D1}"/>
                </a:ext>
              </a:extLst>
            </p:cNvPr>
            <p:cNvGrpSpPr/>
            <p:nvPr/>
          </p:nvGrpSpPr>
          <p:grpSpPr>
            <a:xfrm>
              <a:off x="166283" y="1101369"/>
              <a:ext cx="11859434" cy="5530543"/>
              <a:chOff x="216524" y="1101369"/>
              <a:chExt cx="11859434" cy="5530543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DD6874C7-38A0-7455-967E-D9B106C2544C}"/>
                  </a:ext>
                </a:extLst>
              </p:cNvPr>
              <p:cNvGrpSpPr/>
              <p:nvPr/>
            </p:nvGrpSpPr>
            <p:grpSpPr>
              <a:xfrm>
                <a:off x="216524" y="1101369"/>
                <a:ext cx="11859434" cy="5530543"/>
                <a:chOff x="216524" y="1101369"/>
                <a:chExt cx="11859434" cy="5530543"/>
              </a:xfrm>
            </p:grpSpPr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3CF039E9-D2E0-5934-0DA4-7D5FA9301C19}"/>
                    </a:ext>
                  </a:extLst>
                </p:cNvPr>
                <p:cNvSpPr/>
                <p:nvPr/>
              </p:nvSpPr>
              <p:spPr>
                <a:xfrm>
                  <a:off x="216524" y="1101369"/>
                  <a:ext cx="11859434" cy="5530543"/>
                </a:xfrm>
                <a:prstGeom prst="roundRect">
                  <a:avLst>
                    <a:gd name="adj" fmla="val 2889"/>
                  </a:avLst>
                </a:prstGeom>
                <a:solidFill>
                  <a:srgbClr val="E8EBFA"/>
                </a:solidFill>
                <a:ln w="57150">
                  <a:solidFill>
                    <a:srgbClr val="3C5C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B7BB7390-D942-9724-786A-45CCC6D1A0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8" r="-128"/>
                <a:stretch/>
              </p:blipFill>
              <p:spPr bwMode="auto">
                <a:xfrm>
                  <a:off x="361440" y="1297717"/>
                  <a:ext cx="7566710" cy="17756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B4659C67-69C3-DDF5-7922-50F0C620D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60113" y="1575142"/>
                <a:ext cx="3870929" cy="1213688"/>
              </a:xfrm>
              <a:prstGeom prst="rect">
                <a:avLst/>
              </a:prstGeom>
            </p:spPr>
          </p:pic>
        </p:grpSp>
        <p:pic>
          <p:nvPicPr>
            <p:cNvPr id="6" name="图片 5" descr="图形用户界面, 应用程序&#10;&#10;描述已自动生成">
              <a:extLst>
                <a:ext uri="{FF2B5EF4-FFF2-40B4-BE49-F238E27FC236}">
                  <a16:creationId xmlns:a16="http://schemas.microsoft.com/office/drawing/2014/main" id="{CD2E37AF-CCC3-C659-BEE4-475935251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08" y="3262603"/>
              <a:ext cx="11412569" cy="2487503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9DC48E8-FFFF-0840-AE30-545FAAA22C28}"/>
              </a:ext>
            </a:extLst>
          </p:cNvPr>
          <p:cNvSpPr txBox="1"/>
          <p:nvPr/>
        </p:nvSpPr>
        <p:spPr>
          <a:xfrm>
            <a:off x="3227346" y="5863989"/>
            <a:ext cx="5737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在图像标记和图像编辑任务中，也表现较为优异。</a:t>
            </a:r>
            <a:endParaRPr lang="zh-CN" altLang="zh-CN" sz="2000">
              <a:solidFill>
                <a:srgbClr val="3C5CE8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14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99322" y="986199"/>
            <a:ext cx="1574156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FOUR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代码实践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50618" y="1804949"/>
              <a:ext cx="591348" cy="59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80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代码实践：源码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+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微调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332566" y="1101369"/>
            <a:ext cx="11149520" cy="5530543"/>
            <a:chOff x="216524" y="1101369"/>
            <a:chExt cx="11149520" cy="553054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216524" y="1101369"/>
              <a:ext cx="11149520" cy="553054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5" b="-350"/>
            <a:stretch/>
          </p:blipFill>
          <p:spPr bwMode="auto">
            <a:xfrm>
              <a:off x="498999" y="1177569"/>
              <a:ext cx="6231888" cy="5373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1A1EE67-0C3B-1AAA-B6AF-34BB901AFEDE}"/>
              </a:ext>
            </a:extLst>
          </p:cNvPr>
          <p:cNvSpPr txBox="1"/>
          <p:nvPr/>
        </p:nvSpPr>
        <p:spPr>
          <a:xfrm>
            <a:off x="7035416" y="2136941"/>
            <a:ext cx="4342497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图片：一位女人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一只骆驼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问题：图片有几个人和动物？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代码生成：</a:t>
            </a:r>
            <a:b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BOX0=LOC(image=IMAGE,object=‘people’)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IMAGE0=CROP(image=IMAGE,box=BOX0)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BOX1=LOC(image=IMAGE0,object=‘animals’)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ANSWER0=COUNT(box=BOX1)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ANSWER1=EVAL(expr=“’yes’if {ANSWER0} &gt; 0 else ‘no’”)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FINAL_RESULT=RESULT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回答：</a:t>
            </a:r>
            <a:r>
              <a:rPr lang="en-US" altLang="zh-CN" sz="200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</a:t>
            </a:r>
            <a:endParaRPr lang="zh-CN" altLang="zh-CN" sz="2000">
              <a:solidFill>
                <a:srgbClr val="FF0000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99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代码实践：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GPT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模型优化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+Prompt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优化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332566" y="1101369"/>
            <a:ext cx="11149520" cy="5530543"/>
            <a:chOff x="216524" y="1101369"/>
            <a:chExt cx="11149520" cy="553054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216524" y="1101369"/>
              <a:ext cx="11149520" cy="553054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r="212"/>
            <a:stretch/>
          </p:blipFill>
          <p:spPr bwMode="auto">
            <a:xfrm>
              <a:off x="498999" y="1177569"/>
              <a:ext cx="6231888" cy="5373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1A1EE67-0C3B-1AAA-B6AF-34BB901AFEDE}"/>
              </a:ext>
            </a:extLst>
          </p:cNvPr>
          <p:cNvSpPr txBox="1"/>
          <p:nvPr/>
        </p:nvSpPr>
        <p:spPr>
          <a:xfrm>
            <a:off x="7035416" y="2136941"/>
            <a:ext cx="4342497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图片：一位女人</a:t>
            </a:r>
            <a: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一只骆驼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问题：图片有几个人和动物？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代码生成：</a:t>
            </a:r>
            <a:b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BOX0=LOC(image=IMAGE,object=‘people’)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BOX1=LOC(image=IMAGE0,object=‘animal’)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ANSWER0=COUNT(box=BOX0)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ANSWER1=COUNT(box=BOX1)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ANSWER2=EVAL(expr=“{ANSWER0}+{ANSWER1}”)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FINAL_RESULT=RESULT(var=ANSWER2)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回答：</a:t>
            </a:r>
            <a:r>
              <a:rPr lang="en-US" altLang="zh-CN" sz="2000">
                <a:solidFill>
                  <a:srgbClr val="00B050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zh-CN" sz="2000">
              <a:solidFill>
                <a:srgbClr val="00B050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0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代码实践：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GPT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模型优化</a:t>
              </a: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+Prompt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优化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332566" y="1101369"/>
            <a:ext cx="11149520" cy="5530543"/>
            <a:chOff x="216524" y="1101369"/>
            <a:chExt cx="11149520" cy="5530543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216524" y="1101369"/>
              <a:ext cx="11149520" cy="553054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" r="212"/>
            <a:stretch/>
          </p:blipFill>
          <p:spPr bwMode="auto">
            <a:xfrm>
              <a:off x="498999" y="1177569"/>
              <a:ext cx="6231888" cy="5373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1A1EE67-0C3B-1AAA-B6AF-34BB901AFEDE}"/>
              </a:ext>
            </a:extLst>
          </p:cNvPr>
          <p:cNvSpPr txBox="1"/>
          <p:nvPr/>
        </p:nvSpPr>
        <p:spPr>
          <a:xfrm>
            <a:off x="7035416" y="2136941"/>
            <a:ext cx="4342497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图片：女人在打网球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问题：图片中的人是否接触地面？</a:t>
            </a:r>
            <a:endParaRPr lang="en-US" altLang="zh-CN" sz="2000">
              <a:solidFill>
                <a:srgbClr val="3C5CE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代码生成：</a:t>
            </a:r>
            <a:br>
              <a:rPr lang="en-US" altLang="zh-CN" sz="20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BOX0=LOC(image=IMAGE,object=‘girl’)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IMAGE0=CROP(imae=IMAGE,box=BOX0)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ANSWER0=VQA(image=IMAGE0,question=‘Is the girl touching the ground?’)</a:t>
            </a:r>
            <a:b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400">
                <a:solidFill>
                  <a:srgbClr val="3C5CE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FINAL_RESULT=RESULT(var=ANSWER0)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回答：</a:t>
            </a:r>
            <a:r>
              <a:rPr lang="en-US" altLang="zh-CN" sz="2000">
                <a:solidFill>
                  <a:srgbClr val="00B050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</a:t>
            </a:r>
            <a:endParaRPr lang="zh-CN" altLang="zh-CN" sz="2000">
              <a:solidFill>
                <a:srgbClr val="00B050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12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F009673E-354A-9D5D-D80F-2F05376493F0}"/>
              </a:ext>
            </a:extLst>
          </p:cNvPr>
          <p:cNvSpPr/>
          <p:nvPr/>
        </p:nvSpPr>
        <p:spPr>
          <a:xfrm flipH="1">
            <a:off x="9775739" y="-7346414"/>
            <a:ext cx="10193039" cy="10414980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801B80-4EFB-6548-A76C-5F96EA21BB2F}"/>
              </a:ext>
            </a:extLst>
          </p:cNvPr>
          <p:cNvGrpSpPr/>
          <p:nvPr/>
        </p:nvGrpSpPr>
        <p:grpSpPr>
          <a:xfrm rot="13605834">
            <a:off x="10479682" y="-6531500"/>
            <a:ext cx="8785152" cy="8785152"/>
            <a:chOff x="8235877" y="-1994691"/>
            <a:chExt cx="10847382" cy="1084738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8C957E7-E4D4-85BD-48D0-6979A7634EA7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CE47D1E-145F-211A-EF45-27CB560CDB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0EFBFA-5696-CB5F-E0EC-A5147BA588D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DAB3873-BAEE-9C15-D909-344849E5E60F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F866D0E9-0E27-8CAA-ED30-6BB11F797BFA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201248E5-CE6C-44A2-0735-6FF0A456A18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21D04A15-2D05-D2CF-8839-E3C8A6FFA6B7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5E163B17-7926-2BEB-C16E-11D423B54D2B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B7D822D-E409-C8A8-0692-0CD4AAC8BB2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B931FBD-FF14-0A67-EBA5-96621C59C3CD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D5BF0161-1490-4C73-5590-1F82E436CFC7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789BC2A-D4D5-EA23-5977-3128FAD2EE9C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395E3E59-AF3C-AA99-47FB-4296408F5960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FD57382-6226-1F11-8655-8EDC6D485DB8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5819254-D081-870A-52FB-4A4F9BD3E8FF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A67852C1-ABD1-1C93-DEA4-6997B764BF55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10D8803-297F-B889-56B6-61D10C82CEA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82B02EF-9D33-24A6-763D-55F2D9D4D1BD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D52B4C8-4A87-F230-FFBF-151B1ADAE20D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EAFD417-9D3E-B53C-C09A-7A75746CA46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31712A8-E4B5-5E4C-A361-28D60BD618B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080EB28A-1DF3-706A-EE5A-50A57EBB1523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086BB447-C63C-706E-4B08-9E8B9FC9261B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AAAF8E6-8868-3831-7EA4-A605DE185B72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DC59FD1-17A9-D90A-F043-F0BF6EB4D424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AEAFD20-3C77-262C-8FF3-2DDF907FB232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9DEADEE-E853-2A23-59AC-4665FD6EF45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D49D07D-E1D6-1B47-6A71-8C77AE88D641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代码实践：将调整代码上传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D6874C7-38A0-7455-967E-D9B106C2544C}"/>
              </a:ext>
            </a:extLst>
          </p:cNvPr>
          <p:cNvGrpSpPr/>
          <p:nvPr/>
        </p:nvGrpSpPr>
        <p:grpSpPr>
          <a:xfrm>
            <a:off x="378865" y="1390736"/>
            <a:ext cx="11149520" cy="5195259"/>
            <a:chOff x="216524" y="1101369"/>
            <a:chExt cx="11149520" cy="5195259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CF039E9-D2E0-5934-0DA4-7D5FA9301C19}"/>
                </a:ext>
              </a:extLst>
            </p:cNvPr>
            <p:cNvSpPr/>
            <p:nvPr/>
          </p:nvSpPr>
          <p:spPr>
            <a:xfrm>
              <a:off x="216524" y="1101369"/>
              <a:ext cx="11149520" cy="5195259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7BB7390-D942-9724-786A-45CCC6D1A0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7" r="74"/>
            <a:stretch/>
          </p:blipFill>
          <p:spPr bwMode="auto">
            <a:xfrm>
              <a:off x="1721233" y="1215187"/>
              <a:ext cx="8140102" cy="3922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1A1EE67-0C3B-1AAA-B6AF-34BB901AFEDE}"/>
              </a:ext>
            </a:extLst>
          </p:cNvPr>
          <p:cNvSpPr txBox="1"/>
          <p:nvPr/>
        </p:nvSpPr>
        <p:spPr>
          <a:xfrm>
            <a:off x="2179093" y="5845943"/>
            <a:ext cx="7926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更改内容：增加了一些测试图像、修改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</a:t>
            </a: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模型，优化了</a:t>
            </a:r>
            <a:r>
              <a:rPr lang="en-US" altLang="zh-CN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Prompt</a:t>
            </a:r>
            <a:r>
              <a:rPr lang="zh-CN" altLang="en-US" sz="2000">
                <a:solidFill>
                  <a:srgbClr val="3C5CE8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>
              <a:solidFill>
                <a:srgbClr val="3C5CE8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6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9054EC4-79F0-33B1-D404-297CF3D27C53}"/>
              </a:ext>
            </a:extLst>
          </p:cNvPr>
          <p:cNvGrpSpPr/>
          <p:nvPr/>
        </p:nvGrpSpPr>
        <p:grpSpPr>
          <a:xfrm>
            <a:off x="-5679194" y="-5060009"/>
            <a:ext cx="10847382" cy="10847382"/>
            <a:chOff x="8235877" y="-1994691"/>
            <a:chExt cx="10847382" cy="1084738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91B0811-3799-70DE-BBDF-71062BF932EA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3F1DA47-2643-265C-A1AD-215FF6E4780B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7CD8704D-0FB6-50E6-971C-E1D4EA345C3D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5C62A6-C15B-1F11-EEC7-695F350E1D8B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2D258F3-D715-B96B-D181-1FEF7BECC4B0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1F6A581D-1DA7-8D19-15BF-79E72C0908E6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8EC2E4A7-35C9-33D1-FDB3-3F521CBA5B7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34C3A0B-D006-88BC-6FEE-DEBC0E831D8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9DFB2C3-8E35-75AB-A5C9-5048CB614986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08FC272-C5DD-20C2-C665-B63320FF928A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49759551-BC58-9497-5C24-5831D212D9BA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112D354-DA35-77D3-BB4B-07339DF38325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6DF9240-1BF4-CDA6-AA02-C0D0A2295F68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93EB2D7-4412-A3E0-FAB1-1C9BAD49471D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173D064-ACAD-1A72-BFD1-A6758392F0E6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AA9834E-5DFC-2AC3-72A7-BDB50A3BA0F6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ACA3490-AF7B-7F7B-EA13-C963CD966FE5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B3BCDA6-A4DB-9525-399E-7AF9D493CAC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D6C5850-20F6-5AD5-6D6D-D1F738A80084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FBFFE3A-76AB-5B64-B0F2-D8A70BC4A15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0859136-AEFF-DE19-0B70-52733473ACE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1712B71-51EE-7771-E6A9-222A27FBB3FF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37C3A142-F433-73C6-55C6-2A525C76E5F3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300B332-9801-8D64-D268-838C7818F97C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6B0419-2B87-8D5D-358D-8852042F1DA8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D3AD191-8EA2-3B12-F6E9-47972500F568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B8C78FDC-9BCA-CE60-4D7F-F542B547B21E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18341FD-B4C8-D26C-003E-908234A07095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 descr="图片包含 游戏机, 乐高, 玩具  描述已自动生成">
            <a:extLst>
              <a:ext uri="{FF2B5EF4-FFF2-40B4-BE49-F238E27FC236}">
                <a16:creationId xmlns:a16="http://schemas.microsoft.com/office/drawing/2014/main" id="{E8622988-E78E-0A8E-A816-446A1BFAE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>
            <a:fillRect/>
          </a:stretch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6E251B9D-131B-D087-7157-B827B4A374BA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E5AA60-57E2-2099-D2B7-5F2CA2B3CEC5}"/>
              </a:ext>
            </a:extLst>
          </p:cNvPr>
          <p:cNvSpPr txBox="1"/>
          <p:nvPr/>
        </p:nvSpPr>
        <p:spPr>
          <a:xfrm>
            <a:off x="5211644" y="695679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4DB2D22-5CDC-6476-A53A-AF3E2BA656E2}"/>
              </a:ext>
            </a:extLst>
          </p:cNvPr>
          <p:cNvGrpSpPr/>
          <p:nvPr/>
        </p:nvGrpSpPr>
        <p:grpSpPr>
          <a:xfrm>
            <a:off x="6411993" y="1684020"/>
            <a:ext cx="4789407" cy="833206"/>
            <a:chOff x="6411993" y="1684020"/>
            <a:chExt cx="4789407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D15ADE2-45AB-EEC8-1625-9E45481A4F64}"/>
                </a:ext>
              </a:extLst>
            </p:cNvPr>
            <p:cNvGrpSpPr/>
            <p:nvPr/>
          </p:nvGrpSpPr>
          <p:grpSpPr>
            <a:xfrm>
              <a:off x="6411993" y="1684020"/>
              <a:ext cx="4789407" cy="833206"/>
              <a:chOff x="6411993" y="1684020"/>
              <a:chExt cx="4789407" cy="833206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EBEC928A-C408-0993-6B01-3DCD11C7AEE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CC4B781-3EDA-8E3B-1EED-79F2769C8E26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364731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</a:t>
                </a: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5998FB01-DCDD-C230-4F19-B2647E73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1372" y="1788957"/>
              <a:ext cx="634443" cy="634443"/>
            </a:xfrm>
            <a:prstGeom prst="rect">
              <a:avLst/>
            </a:prstGeom>
          </p:spPr>
        </p:pic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FD0CBA3-9E9D-E234-D11A-55D127B57390}"/>
              </a:ext>
            </a:extLst>
          </p:cNvPr>
          <p:cNvGrpSpPr/>
          <p:nvPr/>
        </p:nvGrpSpPr>
        <p:grpSpPr>
          <a:xfrm>
            <a:off x="6058235" y="3012397"/>
            <a:ext cx="5257567" cy="833206"/>
            <a:chOff x="5943833" y="3176848"/>
            <a:chExt cx="5257567" cy="83320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5CEC915-B98F-EE76-1AF0-982F266F3F5D}"/>
                </a:ext>
              </a:extLst>
            </p:cNvPr>
            <p:cNvGrpSpPr/>
            <p:nvPr/>
          </p:nvGrpSpPr>
          <p:grpSpPr>
            <a:xfrm>
              <a:off x="5943833" y="3176848"/>
              <a:ext cx="5257567" cy="833206"/>
              <a:chOff x="6411993" y="1684020"/>
              <a:chExt cx="5257567" cy="833206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C88A640B-8076-A307-197A-8A0B412E0915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7E6AB96-ED03-B191-193E-401F756F3D19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02. VisProg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介绍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DB966F9-DFEA-AE75-7D33-3722D76E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21806" y="3227056"/>
              <a:ext cx="681035" cy="681035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AB2C61F-0E52-4D47-20E8-50FCD1C2BA3A}"/>
              </a:ext>
            </a:extLst>
          </p:cNvPr>
          <p:cNvGrpSpPr/>
          <p:nvPr/>
        </p:nvGrpSpPr>
        <p:grpSpPr>
          <a:xfrm>
            <a:off x="5321178" y="4239636"/>
            <a:ext cx="5257567" cy="833206"/>
            <a:chOff x="5001718" y="4657252"/>
            <a:chExt cx="5257567" cy="83320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AC829EF-E3DA-DE81-2A08-AD50DFA16E94}"/>
                </a:ext>
              </a:extLst>
            </p:cNvPr>
            <p:cNvGrpSpPr/>
            <p:nvPr/>
          </p:nvGrpSpPr>
          <p:grpSpPr>
            <a:xfrm>
              <a:off x="5001718" y="4657252"/>
              <a:ext cx="5257567" cy="833206"/>
              <a:chOff x="6411993" y="1684020"/>
              <a:chExt cx="5257567" cy="833206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7373F6D-0487-1DB8-90F0-CA4D60A623F4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52D04F0-F791-5CF8-9F7A-2AADC4F394F4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03.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实验结果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E317368-DE9F-101A-9C6C-ECE915AA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16498" y="4765822"/>
              <a:ext cx="603641" cy="603641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586A757-F107-C180-6A01-EA94295CEA90}"/>
              </a:ext>
            </a:extLst>
          </p:cNvPr>
          <p:cNvGrpSpPr/>
          <p:nvPr/>
        </p:nvGrpSpPr>
        <p:grpSpPr>
          <a:xfrm>
            <a:off x="4000498" y="5328966"/>
            <a:ext cx="5257567" cy="833206"/>
            <a:chOff x="5943833" y="3176848"/>
            <a:chExt cx="5257567" cy="83320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5F49BF3-0C7F-F383-CB06-4906E489A9EB}"/>
                </a:ext>
              </a:extLst>
            </p:cNvPr>
            <p:cNvGrpSpPr/>
            <p:nvPr/>
          </p:nvGrpSpPr>
          <p:grpSpPr>
            <a:xfrm>
              <a:off x="5943833" y="3176848"/>
              <a:ext cx="5257567" cy="833206"/>
              <a:chOff x="6411993" y="1684020"/>
              <a:chExt cx="5257567" cy="833206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935C338-9F3E-1BEF-D379-E92FE39668DB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0770775-E112-4026-7312-D5E4761A0563}"/>
                  </a:ext>
                </a:extLst>
              </p:cNvPr>
              <p:cNvSpPr/>
              <p:nvPr/>
            </p:nvSpPr>
            <p:spPr>
              <a:xfrm>
                <a:off x="7554086" y="1840944"/>
                <a:ext cx="4115474" cy="5069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04. </a:t>
                </a:r>
                <a:r>
                  <a:rPr lang="zh-CN" alt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代码实践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CBB753DE-38F8-A16B-D9D6-05B13349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6474" y="3246721"/>
              <a:ext cx="681035" cy="681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13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825868" y="996590"/>
            <a:ext cx="1181933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FIVE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个人感想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40730" y="1825651"/>
              <a:ext cx="591348" cy="591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227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2C48597C-B8C2-A4C9-A07B-7DAD685ED8E9}"/>
              </a:ext>
            </a:extLst>
          </p:cNvPr>
          <p:cNvGrpSpPr/>
          <p:nvPr/>
        </p:nvGrpSpPr>
        <p:grpSpPr>
          <a:xfrm rot="12951746">
            <a:off x="5505588" y="2152137"/>
            <a:ext cx="3937474" cy="3937474"/>
            <a:chOff x="8235877" y="-1994691"/>
            <a:chExt cx="10847382" cy="1084738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A603D5D-7C60-6061-E027-DCCC2C29961D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48344F8-5E57-597E-9942-77D72A441B03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D20D0F5A-A505-1693-E52D-93D7FAC98918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D212BBF-9619-7DE7-57B5-F1B52A0B278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657235B-95E8-98F5-9770-06B4D4FFA465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CDFC1B8C-F782-B21D-D4D6-034079662B90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5B5F3168-B6F4-CDAB-0EAA-07C7D2C52C89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58A7DE49-7CE8-D365-F482-214EFCBD55B9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4666B6B-BC6C-5F01-9E49-D6B4DEF19008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FBBD662-1C49-0E76-1904-A5238B0B7B2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7CD8BA9-C602-CFBE-AF4C-EBF665B53581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6216ECF6-0AE7-28CA-B22D-CCD1235CF05F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31DAF9ED-9A03-E63E-2FEE-893B87D6BC9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1EC53BA8-7625-ABB6-D610-FDB5880BB0AE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ACC673A-3E6A-0AC6-F895-521C265CB264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E85CA2D-DCA8-6383-8664-70072A04774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E1EE8C64-13AB-1B4B-87A8-9E91AFE09B4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1B759F5-75EA-A6D0-4E97-321D88653B34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FA165AB-7617-9E58-9E9E-7FFD7305FE4A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140BAD7E-E957-7914-A98B-D1BD45D82F12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6A169F15-DDBA-A83E-99E4-A9C97EFFE421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3873AC0F-41B2-65D2-8F76-BC56940E3B68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33B6693B-2DE0-46B0-EDF1-E8A81820F41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D0DEE57A-62B4-0FC1-208A-8A27BAF966A8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704382A6-DF0B-477B-8D8D-AD7838B8FA4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9CA79FC4-BD1B-D01D-6FA4-94F0E4B75275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AEDED717-9057-0F77-6B90-29D2E5B7AD95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2C7AE99D-3EB7-50D1-395E-E0DD4CF01AC4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9151325" cy="1611914"/>
            <a:chOff x="-781050" y="-662111"/>
            <a:chExt cx="9151325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0" y="365028"/>
              <a:ext cx="75670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个人感想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42A840-C666-8484-FC2C-F713A9F7E9A9}"/>
              </a:ext>
            </a:extLst>
          </p:cNvPr>
          <p:cNvGrpSpPr/>
          <p:nvPr/>
        </p:nvGrpSpPr>
        <p:grpSpPr>
          <a:xfrm>
            <a:off x="562388" y="1476741"/>
            <a:ext cx="6792030" cy="1918411"/>
            <a:chOff x="626688" y="1010323"/>
            <a:chExt cx="6792030" cy="191841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82D0E32-D26A-38AE-FE96-1979245A3D6D}"/>
                </a:ext>
              </a:extLst>
            </p:cNvPr>
            <p:cNvSpPr/>
            <p:nvPr/>
          </p:nvSpPr>
          <p:spPr>
            <a:xfrm>
              <a:off x="626688" y="1533285"/>
              <a:ext cx="6792030" cy="13954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这篇文章很符合老师说的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LLM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结合但又有自己的特色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”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将任务转化为代码的思路很妙，因为代码的逻辑是严谨且无二义性的，具有很好的可解释性。</a:t>
              </a: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zh-CN" altLang="en-US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调用基本模块，增加灵活度和可拓展性。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79A7807-D30E-4206-2419-133C7E85F85A}"/>
                </a:ext>
              </a:extLst>
            </p:cNvPr>
            <p:cNvSpPr txBox="1"/>
            <p:nvPr/>
          </p:nvSpPr>
          <p:spPr>
            <a:xfrm>
              <a:off x="3406488" y="10103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论文整体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1ED6DD0-6F51-E055-BBD5-E8078DD2E1A9}"/>
              </a:ext>
            </a:extLst>
          </p:cNvPr>
          <p:cNvGrpSpPr/>
          <p:nvPr/>
        </p:nvGrpSpPr>
        <p:grpSpPr>
          <a:xfrm>
            <a:off x="551467" y="4062187"/>
            <a:ext cx="6792030" cy="2409998"/>
            <a:chOff x="615767" y="1010323"/>
            <a:chExt cx="6792030" cy="240999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771E6A7-9EBA-0227-9BEE-155F690B1A62}"/>
                </a:ext>
              </a:extLst>
            </p:cNvPr>
            <p:cNvSpPr/>
            <p:nvPr/>
          </p:nvSpPr>
          <p:spPr>
            <a:xfrm>
              <a:off x="615767" y="1567133"/>
              <a:ext cx="6792030" cy="1853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将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GPT-3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作为知识库存在幻觉风险，应该将大模型与知识图谱相结合。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目前里面的一些模型可能已经有更好的了，要及时查阅资料并替代。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Aft>
                  <a:spcPts val="100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VQA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部分还是不可解释，一般就问个问题，返回对应的答案。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1C2CD1C-79B6-358D-EBA5-D6566A05336A}"/>
                </a:ext>
              </a:extLst>
            </p:cNvPr>
            <p:cNvSpPr txBox="1"/>
            <p:nvPr/>
          </p:nvSpPr>
          <p:spPr>
            <a:xfrm>
              <a:off x="3278254" y="101032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存在的问题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5C3A381-15EB-9FE4-EC9E-97FD951C4864}"/>
              </a:ext>
            </a:extLst>
          </p:cNvPr>
          <p:cNvGrpSpPr/>
          <p:nvPr/>
        </p:nvGrpSpPr>
        <p:grpSpPr>
          <a:xfrm>
            <a:off x="8168063" y="2310119"/>
            <a:ext cx="3472470" cy="2911861"/>
            <a:chOff x="1078754" y="1131424"/>
            <a:chExt cx="3472470" cy="291186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B82F213-1340-3DBB-B551-E9D58D009AA1}"/>
                </a:ext>
              </a:extLst>
            </p:cNvPr>
            <p:cNvSpPr/>
            <p:nvPr/>
          </p:nvSpPr>
          <p:spPr>
            <a:xfrm>
              <a:off x="1078754" y="1747905"/>
              <a:ext cx="3472470" cy="22953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DocumentVQA</a:t>
              </a: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）多图片问题如何解决？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>
                <a:spcBef>
                  <a:spcPts val="180"/>
                </a:spcBef>
                <a:spcAft>
                  <a:spcPts val="180"/>
                </a:spcAft>
                <a:buFont typeface="Arial" panose="020B0604020202020204" pitchFamily="34" charset="0"/>
                <a:buChar char="•"/>
              </a:pPr>
              <a:r>
                <a:rPr lang="en-US" altLang="zh-CN" sz="180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增量学习（如果某一次答案不是我们想要的，如何下次规避这个问题？）</a:t>
              </a:r>
              <a:endParaRPr lang="zh-CN" altLang="zh-CN" sz="1800">
                <a:solidFill>
                  <a:schemeClr val="tx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2B3D3F1-2BA6-DA45-2F96-2E1DFB3D1BBB}"/>
                </a:ext>
              </a:extLst>
            </p:cNvPr>
            <p:cNvSpPr txBox="1"/>
            <p:nvPr/>
          </p:nvSpPr>
          <p:spPr>
            <a:xfrm>
              <a:off x="1958023" y="1131424"/>
              <a:ext cx="1713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rgbClr val="3C5CE8"/>
                  </a:solidFill>
                </a:rPr>
                <a:t>一些研究方向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9332089" y="-1994692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A1A9E55-692D-627E-0172-CDD3A671EC91}"/>
              </a:ext>
            </a:extLst>
          </p:cNvPr>
          <p:cNvSpPr txBox="1"/>
          <p:nvPr/>
        </p:nvSpPr>
        <p:spPr>
          <a:xfrm flipH="1">
            <a:off x="217800" y="3013501"/>
            <a:ext cx="587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>
                <a:solidFill>
                  <a:srgbClr val="3C5CE8"/>
                </a:solidFill>
                <a:cs typeface="+mn-ea"/>
                <a:sym typeface="+mn-lt"/>
              </a:rPr>
              <a:t>感谢聆听，谢谢大家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>
            <a:off x="-1600087" y="-16000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6" name="图片 45" descr="图片包含 桌子, 小, 手, 黑暗  描述已自动生成">
            <a:extLst>
              <a:ext uri="{FF2B5EF4-FFF2-40B4-BE49-F238E27FC236}">
                <a16:creationId xmlns:a16="http://schemas.microsoft.com/office/drawing/2014/main" id="{9BF63667-92D3-9BBA-758B-969E8272D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>
            <a:fillRect/>
          </a:stretch>
        </p:blipFill>
        <p:spPr>
          <a:xfrm>
            <a:off x="4181170" y="521706"/>
            <a:ext cx="6611240" cy="70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84A9C4-B3C5-20FA-28B0-61A37F1CF63D}"/>
              </a:ext>
            </a:extLst>
          </p:cNvPr>
          <p:cNvGrpSpPr/>
          <p:nvPr/>
        </p:nvGrpSpPr>
        <p:grpSpPr>
          <a:xfrm rot="16200000">
            <a:off x="-7127110" y="4135945"/>
            <a:ext cx="10847382" cy="10847382"/>
            <a:chOff x="8235877" y="-1994691"/>
            <a:chExt cx="10847382" cy="10847382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F3022F5-51C4-EA3A-4125-A91EA0CC5DC8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9E932E1-BD83-EAED-914B-EA41A9E96C8E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5B2F8AAB-F9FF-4F3C-1F3C-E8BDC3F6D443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72F5E23-E6D9-703D-EC88-DC7B92ECDEB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DAF2A84-F5D6-E364-3ACA-2E30C911CA51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DBD055E-0FE2-9C52-376C-5D22D0C14FA7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8B51CC5-486E-C1AC-11A2-60AC4B4F670F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B0E10DC8-2AA9-1DB3-239E-A2CE29BE8C1D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AB122B1-BA83-9153-F1CB-D9D9DBC6AF9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9A9725FD-77B3-4C01-09B5-D6FAA0EDC44F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5E51B93D-B38F-C90F-AF98-6B8F23219FC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B1934B4F-3B0F-2D19-45F0-B1E1B2AE177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F0DF449-94EB-2A4B-5CB7-3BC436711A2D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48B03E-32C8-22E2-6F69-5645F2EA177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57F19B0-D40C-13E7-A19F-8639DBC4B378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6B58053-B584-37AF-DB4C-748CBCD77382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C292D09-CBFB-000D-5B1D-7ECEF6461520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1BC7C88-C54C-A02F-FE91-5A51B17E9CBE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AE302D41-44D1-7552-E5E7-9CD9A298BDD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6CA01C87-6F35-26E5-BA8C-62C2E5B111DA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1223072-8751-729B-63D3-96C62101A72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B82C7A1-3B71-F59D-BDD8-63A48A2026C2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F40C90DD-9971-9CF7-71E7-88E0DB8F85F0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B86D4816-BD50-A8CC-8FB9-74413A4431F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C7C4DA7-FCBC-402E-61EF-E0653A6C9F2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8D1A38B-EC1B-191A-0426-F52FF4A6AFE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0CD96A1-F9DF-8409-E822-0AE1FC7818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D00E3B11-B866-C9FC-F89E-59B76359FBB0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51EE8D0E-153E-D7EC-11F0-5E8882F843D9}"/>
              </a:ext>
            </a:extLst>
          </p:cNvPr>
          <p:cNvSpPr/>
          <p:nvPr/>
        </p:nvSpPr>
        <p:spPr>
          <a:xfrm rot="14913446">
            <a:off x="10591913" y="-1485786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 descr="图片包含 人, 男人, 年轻, 桌子&#10;&#10;描述已自动生成">
            <a:extLst>
              <a:ext uri="{FF2B5EF4-FFF2-40B4-BE49-F238E27FC236}">
                <a16:creationId xmlns:a16="http://schemas.microsoft.com/office/drawing/2014/main" id="{D3CCAC4D-224D-F250-372F-46589E5B0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143000"/>
            <a:ext cx="117538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2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231199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ONE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C1278D1-6675-35A6-2308-1F41E7FE6078}"/>
              </a:ext>
            </a:extLst>
          </p:cNvPr>
          <p:cNvGrpSpPr/>
          <p:nvPr/>
        </p:nvGrpSpPr>
        <p:grpSpPr>
          <a:xfrm>
            <a:off x="4825868" y="3273830"/>
            <a:ext cx="4931195" cy="833206"/>
            <a:chOff x="6411993" y="1684020"/>
            <a:chExt cx="4931195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6411993" y="1684020"/>
              <a:ext cx="4931195" cy="833206"/>
              <a:chOff x="6411993" y="1684020"/>
              <a:chExt cx="4931195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3789103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背景信息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837FD20-CA0E-BEB0-D08F-ECEA0781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0756" y="1763400"/>
              <a:ext cx="671303" cy="67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38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19B775B-1685-AE65-560D-A83640BD579A}"/>
              </a:ext>
            </a:extLst>
          </p:cNvPr>
          <p:cNvGrpSpPr/>
          <p:nvPr/>
        </p:nvGrpSpPr>
        <p:grpSpPr>
          <a:xfrm rot="16200000">
            <a:off x="9456647" y="4974670"/>
            <a:ext cx="8297953" cy="8297953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18EAFAC-1E7E-9E06-A165-AE91EED9EB12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86ADD71-912F-DCA6-7F3E-3727701B8CDD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B81AC74-01F0-7FAC-DB62-7808DD2C877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C2AF9DF-70C0-CBCE-D282-3BA6390BEB3E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EB8E02E-42DA-1D11-FADB-02CE1D3B5F0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7183D80-1056-E97F-04A3-1037818F0DD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E6F8D88-F357-D66B-31EA-546D3CA332DD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E5A302C5-8976-0571-7E43-B5E6D952C7DA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C5D0766-ECAE-5366-E121-B2B5472C54F7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13E5A1C-4011-7BB1-D59C-3F013AE5FAA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31675BC-C2E6-A023-9075-C870C753FCE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2586BAD-BF44-0847-4732-1405F41CFF9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9F768539-04FF-875F-6C72-5813F5A7AA09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120CFC2-4BC9-E8C3-9370-833B2129E5EA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4DE77CC-925C-FF2F-F7F2-D1EF96712795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1B216FA-8565-C890-5A35-A81B366C30CB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C0C4192-E98F-ED4B-991C-A1BF26EC0E3E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C0A461-87DE-C8CB-5339-6953F25A78FB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DC667E8E-4B0F-AFB6-1956-8E834D65D206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86AF36AC-0D6A-2AD8-4ECA-43DD3C5F5095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2BF6B29-FC94-9D2E-1CD2-B84FD3F3E3F0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2A2C736-2904-A826-54AA-8EC4E93F98E0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931E632-DC61-C330-79AB-2A54A2C3AFA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6CF7842-C191-8A96-A882-366D5AE62970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0F6B9CA-C24E-226D-EFDC-5395E0A042DD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155048D4-C58A-A7E9-5E9A-5F29C544D61D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420B1B0-9934-CAB7-317F-589B5BD45B72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DB02BF33-9309-E384-0E78-45C3F139F50A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背景信息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AA634AC-31C4-D95F-5379-EDEF16198EA6}"/>
              </a:ext>
            </a:extLst>
          </p:cNvPr>
          <p:cNvGrpSpPr/>
          <p:nvPr/>
        </p:nvGrpSpPr>
        <p:grpSpPr>
          <a:xfrm>
            <a:off x="217859" y="1332894"/>
            <a:ext cx="6326845" cy="4292402"/>
            <a:chOff x="217859" y="1332893"/>
            <a:chExt cx="5654445" cy="408708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A426216E-B8D6-1B37-68DB-41DA86DD36BD}"/>
                </a:ext>
              </a:extLst>
            </p:cNvPr>
            <p:cNvSpPr/>
            <p:nvPr/>
          </p:nvSpPr>
          <p:spPr>
            <a:xfrm>
              <a:off x="217859" y="1332893"/>
              <a:ext cx="5654445" cy="4087083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E3364E0-6EEE-0BDC-565B-37A4C5B4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4958" y="1485089"/>
              <a:ext cx="5520242" cy="316071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18F9181-9A5E-3375-DEB7-B48B54EDA4A0}"/>
                </a:ext>
              </a:extLst>
            </p:cNvPr>
            <p:cNvSpPr txBox="1"/>
            <p:nvPr/>
          </p:nvSpPr>
          <p:spPr>
            <a:xfrm>
              <a:off x="1827908" y="4797998"/>
              <a:ext cx="2434342" cy="35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3C5CE8"/>
                  </a:solidFill>
                </a:rPr>
                <a:t>《</a:t>
              </a:r>
              <a:r>
                <a:rPr lang="zh-CN" altLang="en-US">
                  <a:solidFill>
                    <a:srgbClr val="3C5CE8"/>
                  </a:solidFill>
                </a:rPr>
                <a:t>生活大爆炸</a:t>
              </a:r>
              <a:r>
                <a:rPr lang="en-US" altLang="zh-CN">
                  <a:solidFill>
                    <a:srgbClr val="3C5CE8"/>
                  </a:solidFill>
                </a:rPr>
                <a:t>》</a:t>
              </a:r>
              <a:r>
                <a:rPr lang="zh-CN" altLang="en-US">
                  <a:solidFill>
                    <a:srgbClr val="3C5CE8"/>
                  </a:solidFill>
                </a:rPr>
                <a:t>角色标识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C93C3BF-099F-9D32-1956-97B2334D00D5}"/>
              </a:ext>
            </a:extLst>
          </p:cNvPr>
          <p:cNvSpPr/>
          <p:nvPr/>
        </p:nvSpPr>
        <p:spPr>
          <a:xfrm>
            <a:off x="6894122" y="1551011"/>
            <a:ext cx="5080014" cy="404849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对于通用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系统的追求促进了端到端可训练模型的发展。构建这些系统的主要方法是大规模的无监督预训练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多任务监督训练。但是这种方法对每一个任务都需要一个质量很高的数据集，并且很难处理我们最终想实现的长尾复杂任务（相对不常见但是又很复杂）。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比如这条指令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把美剧《生活大爆炸》的七位主要角色标在图片上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。首先，系统需要先理解这个指令的意思，然后开始执行一系列步骤：检测脸部、从知识库中提取主要角色的列表、利用角色列表分类脸部、标记对应脸部为相应的角色名字。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6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DC17-B7CF-07EB-6DE1-2CFD22DEB304}"/>
              </a:ext>
            </a:extLst>
          </p:cNvPr>
          <p:cNvGrpSpPr/>
          <p:nvPr/>
        </p:nvGrpSpPr>
        <p:grpSpPr>
          <a:xfrm>
            <a:off x="-6736045" y="-3781927"/>
            <a:ext cx="10847382" cy="10847382"/>
            <a:chOff x="8235877" y="-1994691"/>
            <a:chExt cx="10847382" cy="1084738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98FED56-35F1-3A84-0A87-DA5823FFA1D1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879D41A-3E60-C212-CE61-39A4813A5459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9F1D1661-F735-92DD-D62F-8F64D0DFE76F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65B2F5C-5DB7-49BF-326C-2F52A3549D18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8ED8544-07F5-4B8A-BA70-2E8FF6EAF112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87C4D10D-D0F8-E8CF-0D53-0DE92DDF684A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D74AB6-2CA8-C5BE-A0A5-69FF6E4CD9EC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C19225F-59FF-A8D2-EFD4-9F064A8C7C33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2DF79E2-D15D-AE6C-BCDD-93B4C14A5D40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79BCF98-584E-E1A2-9485-8B87764E8BE3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76CED583-8A7E-978C-6FD8-A4769AEDDB00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3E0FC44-B178-DDD4-98A8-772574C29929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DC0A194-A3C6-DCAA-AB93-7EB1D3AB7DB5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C53F76C-0466-1DBD-03D7-CD989B1A8054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4B9D95D-A5E4-4D54-5AEA-AF8F45243CED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DDDB6BE-478E-6B9E-6C02-C8202FB10FC7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730C545-8C93-68C5-F385-FFB5AC1ECC47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975D64F-53B5-9FDC-6F9E-99A4758B48E2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433E8AC-5051-15E3-6368-5234F1C92653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9A63E9D-2C82-3FE8-627D-60C1A271F49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93A100F3-3148-79DE-D989-57518A4A052B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B3B87EA-64F0-EFA3-2DDE-66B7A9705FF5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FBC61FE-989E-A1E9-24BD-E8882CB907D6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17E0051-6E08-3C98-88E0-FE5DDEA1CC5A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5F7E77-9D88-862D-7578-EED321F65CBF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A7416FA-532C-2CE4-6BEC-435D4EEE97E3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9FA058D-5224-C0F8-FA39-39AF5F181B7F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60E05E-76AA-1BBF-8AB8-12894C38B5AB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515F478-44DE-51C3-A53E-9DFB7025D0E3}"/>
              </a:ext>
            </a:extLst>
          </p:cNvPr>
          <p:cNvSpPr/>
          <p:nvPr/>
        </p:nvSpPr>
        <p:spPr>
          <a:xfrm flipH="1">
            <a:off x="-3988767" y="-2765392"/>
            <a:ext cx="9418320" cy="962339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35DCE-085A-5DD6-FE07-289F5F08E5C9}"/>
              </a:ext>
            </a:extLst>
          </p:cNvPr>
          <p:cNvSpPr txBox="1"/>
          <p:nvPr/>
        </p:nvSpPr>
        <p:spPr>
          <a:xfrm>
            <a:off x="4677697" y="986199"/>
            <a:ext cx="1418303" cy="729697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TWO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12DCCE9-1623-F307-A874-D3967C9B8754}"/>
              </a:ext>
            </a:extLst>
          </p:cNvPr>
          <p:cNvGrpSpPr/>
          <p:nvPr/>
        </p:nvGrpSpPr>
        <p:grpSpPr>
          <a:xfrm>
            <a:off x="4825868" y="3273830"/>
            <a:ext cx="5326050" cy="833206"/>
            <a:chOff x="4825868" y="3273830"/>
            <a:chExt cx="5326050" cy="83320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6EF640C-8B0A-27CC-C7B0-286C07421604}"/>
                </a:ext>
              </a:extLst>
            </p:cNvPr>
            <p:cNvGrpSpPr/>
            <p:nvPr/>
          </p:nvGrpSpPr>
          <p:grpSpPr>
            <a:xfrm>
              <a:off x="4825868" y="3273830"/>
              <a:ext cx="5326050" cy="833206"/>
              <a:chOff x="6411993" y="1684020"/>
              <a:chExt cx="5326050" cy="83320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F3107F01-F27C-4604-8ECA-B3E8F40AAE8C}"/>
                  </a:ext>
                </a:extLst>
              </p:cNvPr>
              <p:cNvSpPr/>
              <p:nvPr/>
            </p:nvSpPr>
            <p:spPr>
              <a:xfrm>
                <a:off x="6411993" y="1684020"/>
                <a:ext cx="833202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EE780A-EDB4-FB4C-8065-FD0A1E11DFBB}"/>
                  </a:ext>
                </a:extLst>
              </p:cNvPr>
              <p:cNvSpPr/>
              <p:nvPr/>
            </p:nvSpPr>
            <p:spPr>
              <a:xfrm>
                <a:off x="7554085" y="1840944"/>
                <a:ext cx="4183958" cy="57605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VisProg</a:t>
                </a:r>
                <a:r>
                  <a:rPr lang="zh-CN" altLang="en-US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介绍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E77DBF4-CB77-542D-235B-40E8DBA85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5979" y="3273830"/>
              <a:ext cx="732979" cy="732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6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7059259" cy="1535714"/>
            <a:chOff x="-781050" y="-662111"/>
            <a:chExt cx="7059259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63564" y="263632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介绍：基本介绍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CBBF8B-0458-ADA6-493A-2485B3EC7455}"/>
              </a:ext>
            </a:extLst>
          </p:cNvPr>
          <p:cNvGrpSpPr/>
          <p:nvPr/>
        </p:nvGrpSpPr>
        <p:grpSpPr>
          <a:xfrm>
            <a:off x="367338" y="1139821"/>
            <a:ext cx="7920135" cy="5454547"/>
            <a:chOff x="1829472" y="873603"/>
            <a:chExt cx="7825621" cy="54545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FA5B1B40-6FA5-453A-0906-64B3791330EF}"/>
                </a:ext>
              </a:extLst>
            </p:cNvPr>
            <p:cNvSpPr/>
            <p:nvPr/>
          </p:nvSpPr>
          <p:spPr>
            <a:xfrm>
              <a:off x="1829472" y="873603"/>
              <a:ext cx="7825621" cy="5454547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9169" y="1002122"/>
              <a:ext cx="7626224" cy="469965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4478197" y="5830299"/>
              <a:ext cx="2528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VisProg</a:t>
              </a:r>
              <a:r>
                <a:rPr lang="zh-CN" altLang="en-US">
                  <a:solidFill>
                    <a:srgbClr val="3C5CE8"/>
                  </a:solidFill>
                </a:rPr>
                <a:t>功能与效果展示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8409198" y="5216540"/>
            <a:ext cx="3501151" cy="153571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本文的思路就是通过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LLM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，将长尾复杂任务转化为规则化的代码，再通过执行用一个个预训练模型或者微服务来解决。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9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介绍：基本介绍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9F424D-512B-C811-28A0-A18FCCCA752D}"/>
              </a:ext>
            </a:extLst>
          </p:cNvPr>
          <p:cNvGrpSpPr/>
          <p:nvPr/>
        </p:nvGrpSpPr>
        <p:grpSpPr>
          <a:xfrm>
            <a:off x="7740756" y="1147147"/>
            <a:ext cx="4369553" cy="5460195"/>
            <a:chOff x="89122" y="1319901"/>
            <a:chExt cx="4369553" cy="546019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3F9D55-9E8D-6201-7FF8-17322E16DDB7}"/>
                </a:ext>
              </a:extLst>
            </p:cNvPr>
            <p:cNvSpPr/>
            <p:nvPr/>
          </p:nvSpPr>
          <p:spPr>
            <a:xfrm>
              <a:off x="89122" y="1319901"/>
              <a:ext cx="4369553" cy="5460195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355" y="1792661"/>
              <a:ext cx="4133085" cy="394558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1383173" y="6291479"/>
              <a:ext cx="1850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rgbClr val="3C5CE8"/>
                  </a:solidFill>
                </a:rPr>
                <a:t>GPT Prompt</a:t>
              </a:r>
              <a:r>
                <a:rPr lang="zh-CN" altLang="en-US">
                  <a:solidFill>
                    <a:srgbClr val="3C5CE8"/>
                  </a:solidFill>
                </a:rPr>
                <a:t>工程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510933" y="4651330"/>
            <a:ext cx="6854181" cy="15728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在之前方法的基础上进行了提升，首先内部模型不需要任何训练，可以直接调用，其次大模型只需要少量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学习即可。并且，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内部调用的都是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SOTA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FCF177-2016-866C-5CCE-45ECE47D5431}"/>
              </a:ext>
            </a:extLst>
          </p:cNvPr>
          <p:cNvGrpSpPr/>
          <p:nvPr/>
        </p:nvGrpSpPr>
        <p:grpSpPr>
          <a:xfrm>
            <a:off x="268293" y="1147147"/>
            <a:ext cx="7339463" cy="3175997"/>
            <a:chOff x="253528" y="2534856"/>
            <a:chExt cx="7339463" cy="317599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7682194-EA22-2694-74D1-9231E614E3FD}"/>
                </a:ext>
              </a:extLst>
            </p:cNvPr>
            <p:cNvGrpSpPr/>
            <p:nvPr/>
          </p:nvGrpSpPr>
          <p:grpSpPr>
            <a:xfrm>
              <a:off x="253528" y="2534856"/>
              <a:ext cx="7339463" cy="3175997"/>
              <a:chOff x="39872" y="3151178"/>
              <a:chExt cx="7339463" cy="3175997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F8097C7-F6D9-97A6-9E6B-A030C053DF78}"/>
                  </a:ext>
                </a:extLst>
              </p:cNvPr>
              <p:cNvSpPr/>
              <p:nvPr/>
            </p:nvSpPr>
            <p:spPr>
              <a:xfrm>
                <a:off x="39872" y="3151178"/>
                <a:ext cx="7339463" cy="3175997"/>
              </a:xfrm>
              <a:prstGeom prst="roundRect">
                <a:avLst>
                  <a:gd name="adj" fmla="val 2889"/>
                </a:avLst>
              </a:prstGeom>
              <a:solidFill>
                <a:srgbClr val="E8EBFA"/>
              </a:solidFill>
              <a:ln w="57150">
                <a:solidFill>
                  <a:srgbClr val="3C5C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732A95-65E1-19E8-8941-71122E1A0C44}"/>
                  </a:ext>
                </a:extLst>
              </p:cNvPr>
              <p:cNvSpPr txBox="1"/>
              <p:nvPr/>
            </p:nvSpPr>
            <p:spPr>
              <a:xfrm>
                <a:off x="2095624" y="5957843"/>
                <a:ext cx="3046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rgbClr val="3C5CE8"/>
                    </a:solidFill>
                  </a:rPr>
                  <a:t>VisProg</a:t>
                </a:r>
                <a:r>
                  <a:rPr lang="zh-CN" altLang="en-US">
                    <a:solidFill>
                      <a:srgbClr val="3C5CE8"/>
                    </a:solidFill>
                  </a:rPr>
                  <a:t>每个任务所用的模块</a:t>
                </a:r>
              </a:p>
            </p:txBody>
          </p:sp>
        </p:grpSp>
        <p:pic>
          <p:nvPicPr>
            <p:cNvPr id="14" name="图片 13" descr="图形用户界面, 应用程序&#10;&#10;描述已自动生成">
              <a:extLst>
                <a:ext uri="{FF2B5EF4-FFF2-40B4-BE49-F238E27FC236}">
                  <a16:creationId xmlns:a16="http://schemas.microsoft.com/office/drawing/2014/main" id="{9D065807-1E3A-0608-0660-4A274C136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28" y="2591530"/>
              <a:ext cx="6891518" cy="2693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0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7163385" cy="1535714"/>
            <a:chOff x="-781050" y="-662111"/>
            <a:chExt cx="7163385" cy="15357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754664" y="153922"/>
              <a:ext cx="5627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6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600">
                  <a:solidFill>
                    <a:srgbClr val="3C5CE8"/>
                  </a:solidFill>
                  <a:cs typeface="+mn-ea"/>
                  <a:sym typeface="+mn-lt"/>
                </a:rPr>
                <a:t>介绍：基本介绍</a:t>
              </a:r>
              <a:endParaRPr lang="zh-CN" altLang="en-US" sz="36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A73C382-E9E4-3E48-1D3D-EB34321AB606}"/>
              </a:ext>
            </a:extLst>
          </p:cNvPr>
          <p:cNvGrpSpPr/>
          <p:nvPr/>
        </p:nvGrpSpPr>
        <p:grpSpPr>
          <a:xfrm>
            <a:off x="5648446" y="710208"/>
            <a:ext cx="6308202" cy="5956908"/>
            <a:chOff x="5628349" y="873604"/>
            <a:chExt cx="6308202" cy="595690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3A0CF4D-1D75-475B-F208-1F1BE3C768B9}"/>
                </a:ext>
              </a:extLst>
            </p:cNvPr>
            <p:cNvSpPr/>
            <p:nvPr/>
          </p:nvSpPr>
          <p:spPr>
            <a:xfrm>
              <a:off x="5628349" y="873604"/>
              <a:ext cx="6308202" cy="5956908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E7DB1E-1E37-E3FC-56D8-F7176320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288" y="963649"/>
              <a:ext cx="5442324" cy="534753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8031761" y="6386184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solidFill>
                    <a:srgbClr val="3C5CE8"/>
                  </a:solidFill>
                </a:rPr>
                <a:t>可视化展示过程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422769" y="1009073"/>
            <a:ext cx="4792737" cy="22781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另外，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具有高度可解释性。一方面，大模型生成的是很好理解的代码，用户可以轻松检验逻辑的准确性。另一方面，由于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的程序执行是顺序执行，用户可以看到每一步的中间结果。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61E731-0680-5EA6-AD25-C1F52D9CBC1D}"/>
              </a:ext>
            </a:extLst>
          </p:cNvPr>
          <p:cNvSpPr/>
          <p:nvPr/>
        </p:nvSpPr>
        <p:spPr>
          <a:xfrm>
            <a:off x="422769" y="3537318"/>
            <a:ext cx="4792737" cy="287013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为了展示其灵活性，本文将其应用于四个任务：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VQA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图片对 自然语言视觉推理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根据指令对知识、事实类物体进行标注。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+mj-lt"/>
              <a:buAutoNum type="arabicPeriod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图片编辑。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07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602A26E-CC42-577D-8D9B-5A64DF8CED7E}"/>
              </a:ext>
            </a:extLst>
          </p:cNvPr>
          <p:cNvGrpSpPr/>
          <p:nvPr/>
        </p:nvGrpSpPr>
        <p:grpSpPr>
          <a:xfrm>
            <a:off x="-781050" y="-662111"/>
            <a:ext cx="6998969" cy="1611914"/>
            <a:chOff x="-781050" y="-662111"/>
            <a:chExt cx="6998969" cy="161191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6000C31-1931-9EC3-6FD8-41F581BFC98B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F1CD97-6B8F-03E9-82ED-E3AA5116BCC6}"/>
                </a:ext>
              </a:extLst>
            </p:cNvPr>
            <p:cNvSpPr txBox="1"/>
            <p:nvPr/>
          </p:nvSpPr>
          <p:spPr>
            <a:xfrm flipH="1">
              <a:off x="803274" y="365028"/>
              <a:ext cx="5414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3200">
                  <a:solidFill>
                    <a:srgbClr val="3C5CE8"/>
                  </a:solidFill>
                  <a:cs typeface="+mn-ea"/>
                  <a:sym typeface="+mn-lt"/>
                </a:rPr>
                <a:t>VisProg</a:t>
              </a:r>
              <a:r>
                <a:rPr lang="zh-CN" altLang="en-US" sz="3200">
                  <a:solidFill>
                    <a:srgbClr val="3C5CE8"/>
                  </a:solidFill>
                  <a:cs typeface="+mn-ea"/>
                  <a:sym typeface="+mn-lt"/>
                </a:rPr>
                <a:t>介绍：同类方法比较</a:t>
              </a:r>
              <a:endParaRPr lang="zh-CN" altLang="en-US" sz="3200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99F424D-512B-C811-28A0-A18FCCCA752D}"/>
              </a:ext>
            </a:extLst>
          </p:cNvPr>
          <p:cNvGrpSpPr/>
          <p:nvPr/>
        </p:nvGrpSpPr>
        <p:grpSpPr>
          <a:xfrm>
            <a:off x="89121" y="1070472"/>
            <a:ext cx="8279375" cy="5422500"/>
            <a:chOff x="89121" y="1070472"/>
            <a:chExt cx="8279375" cy="542250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E3F9D55-9E8D-6201-7FF8-17322E16DDB7}"/>
                </a:ext>
              </a:extLst>
            </p:cNvPr>
            <p:cNvSpPr/>
            <p:nvPr/>
          </p:nvSpPr>
          <p:spPr>
            <a:xfrm>
              <a:off x="89121" y="1070472"/>
              <a:ext cx="8279375" cy="5422500"/>
            </a:xfrm>
            <a:prstGeom prst="roundRect">
              <a:avLst>
                <a:gd name="adj" fmla="val 2889"/>
              </a:avLst>
            </a:prstGeom>
            <a:solidFill>
              <a:srgbClr val="E8EBFA"/>
            </a:solidFill>
            <a:ln w="57150">
              <a:solidFill>
                <a:srgbClr val="3C5C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4E2D8DA-E2C3-29B9-E806-A1FE2E8F7883}"/>
                </a:ext>
              </a:extLst>
            </p:cNvPr>
            <p:cNvSpPr txBox="1"/>
            <p:nvPr/>
          </p:nvSpPr>
          <p:spPr>
            <a:xfrm>
              <a:off x="2599995" y="5924666"/>
              <a:ext cx="3257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3C5CE8"/>
                  </a:solidFill>
                </a:rPr>
                <a:t>ProgPrompt</a:t>
              </a:r>
              <a:r>
                <a:rPr lang="zh-CN" altLang="en-US" sz="2000">
                  <a:solidFill>
                    <a:srgbClr val="3C5CE8"/>
                  </a:solidFill>
                </a:rPr>
                <a:t>提示</a:t>
              </a:r>
              <a:r>
                <a:rPr lang="en-US" altLang="zh-CN" sz="2000">
                  <a:solidFill>
                    <a:srgbClr val="3C5CE8"/>
                  </a:solidFill>
                </a:rPr>
                <a:t>GPT</a:t>
              </a:r>
              <a:r>
                <a:rPr lang="zh-CN" altLang="en-US" sz="2000">
                  <a:solidFill>
                    <a:srgbClr val="3C5CE8"/>
                  </a:solidFill>
                </a:rPr>
                <a:t>的方法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1A0209C-0FFD-0DAC-7444-8D77AAB15238}"/>
              </a:ext>
            </a:extLst>
          </p:cNvPr>
          <p:cNvSpPr/>
          <p:nvPr/>
        </p:nvSpPr>
        <p:spPr>
          <a:xfrm>
            <a:off x="8819909" y="1910729"/>
            <a:ext cx="3156753" cy="32680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ProgPrompt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也是一种类似的根据自然语言指令给出对应的机器人动作，不过每个模块只接受字符串参数。而</a:t>
            </a:r>
            <a:r>
              <a:rPr lang="en-US" altLang="zh-CN">
                <a:solidFill>
                  <a:schemeClr val="tx1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visprog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能接收更多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类型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的参数。</a:t>
            </a:r>
            <a:endParaRPr lang="zh-CN" altLang="zh-CN">
              <a:solidFill>
                <a:schemeClr val="tx1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method">
            <a:hlinkClick r:id="" action="ppaction://media"/>
            <a:extLst>
              <a:ext uri="{FF2B5EF4-FFF2-40B4-BE49-F238E27FC236}">
                <a16:creationId xmlns:a16="http://schemas.microsoft.com/office/drawing/2014/main" id="{8A820D3B-1E8A-43EC-2143-A7B62D2B6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982" y="1348065"/>
            <a:ext cx="7895651" cy="44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0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721</Words>
  <Application>Microsoft Office PowerPoint</Application>
  <PresentationFormat>宽屏</PresentationFormat>
  <Paragraphs>85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宋体</vt:lpstr>
      <vt:lpstr>Arial</vt:lpstr>
      <vt:lpstr>Cambria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Junital Lu</dc:creator>
  <cp:lastModifiedBy>Junital Lu</cp:lastModifiedBy>
  <cp:revision>24</cp:revision>
  <dcterms:created xsi:type="dcterms:W3CDTF">2023-09-23T11:35:03Z</dcterms:created>
  <dcterms:modified xsi:type="dcterms:W3CDTF">2024-04-22T02:50:03Z</dcterms:modified>
</cp:coreProperties>
</file>